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8" r:id="rId3"/>
    <p:sldId id="267" r:id="rId4"/>
    <p:sldId id="269" r:id="rId5"/>
    <p:sldId id="277" r:id="rId6"/>
    <p:sldId id="259" r:id="rId7"/>
    <p:sldId id="270" r:id="rId8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67" autoAdjust="0"/>
    <p:restoredTop sz="94660"/>
  </p:normalViewPr>
  <p:slideViewPr>
    <p:cSldViewPr>
      <p:cViewPr varScale="1">
        <p:scale>
          <a:sx n="62" d="100"/>
          <a:sy n="62" d="100"/>
        </p:scale>
        <p:origin x="1012" y="4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F0C86-CFCD-413E-8491-1F82E4E5B9AD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FA9D71-9D5B-4022-B6F9-7882E0BC33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778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32" y="0"/>
            <a:ext cx="9144032" cy="5143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10.10.2016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Координационный совет по транспортному образованию при Министерстве транспорта РФ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A16D6-9146-4073-9DF2-F7072A51EB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10.10.2016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Координационный совет по транспортному образованию при Министерстве транспорта РФ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A16D6-9146-4073-9DF2-F7072A51EB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10.10.2016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Координационный совет по транспортному образованию при Министерстве транспорта РФ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A16D6-9146-4073-9DF2-F7072A51EB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16"/>
          <p:cNvPicPr>
            <a:picLocks noChangeAspect="1"/>
          </p:cNvPicPr>
          <p:nvPr userDrawn="1"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786" y="857"/>
            <a:ext cx="8357072" cy="514264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05978"/>
            <a:ext cx="7686700" cy="436946"/>
          </a:xfrm>
        </p:spPr>
        <p:txBody>
          <a:bodyPr>
            <a:normAutofit/>
          </a:bodyPr>
          <a:lstStyle>
            <a:lvl1pPr algn="l">
              <a:defRPr sz="2400" b="0">
                <a:solidFill>
                  <a:srgbClr val="002060"/>
                </a:solidFill>
                <a:effectLst/>
                <a:latin typeface="Arial Narrow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785800"/>
            <a:ext cx="7686700" cy="3808823"/>
          </a:xfrm>
        </p:spPr>
        <p:txBody>
          <a:bodyPr>
            <a:normAutofit/>
          </a:bodyPr>
          <a:lstStyle>
            <a:lvl1pPr>
              <a:defRPr sz="1600">
                <a:solidFill>
                  <a:srgbClr val="002060"/>
                </a:solidFill>
                <a:latin typeface="Arial Narrow" pitchFamily="34" charset="0"/>
              </a:defRPr>
            </a:lvl1pPr>
            <a:lvl2pPr>
              <a:defRPr sz="1600">
                <a:solidFill>
                  <a:srgbClr val="002060"/>
                </a:solidFill>
                <a:latin typeface="Arial Narrow" pitchFamily="34" charset="0"/>
              </a:defRPr>
            </a:lvl2pPr>
            <a:lvl3pPr>
              <a:defRPr sz="1600">
                <a:solidFill>
                  <a:srgbClr val="002060"/>
                </a:solidFill>
                <a:latin typeface="Arial Narrow" pitchFamily="34" charset="0"/>
              </a:defRPr>
            </a:lvl3pPr>
            <a:lvl4pPr>
              <a:defRPr sz="1600">
                <a:solidFill>
                  <a:srgbClr val="002060"/>
                </a:solidFill>
                <a:latin typeface="Arial Narrow" pitchFamily="34" charset="0"/>
              </a:defRPr>
            </a:lvl4pPr>
            <a:lvl5pPr>
              <a:defRPr sz="1600">
                <a:solidFill>
                  <a:srgbClr val="002060"/>
                </a:solidFill>
                <a:latin typeface="Arial Narrow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000100" y="4767263"/>
            <a:ext cx="1590700" cy="304818"/>
          </a:xfrm>
        </p:spPr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r>
              <a:rPr lang="ru-RU" smtClean="0"/>
              <a:t>10.10.2016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928794" y="4767263"/>
            <a:ext cx="6215106" cy="273844"/>
          </a:xfrm>
        </p:spPr>
        <p:txBody>
          <a:bodyPr/>
          <a:lstStyle>
            <a:lvl1pPr>
              <a:defRPr b="0">
                <a:latin typeface="Arial Narrow" pitchFamily="34" charset="0"/>
              </a:defRPr>
            </a:lvl1pPr>
          </a:lstStyle>
          <a:p>
            <a:r>
              <a:rPr lang="ru-RU" smtClean="0"/>
              <a:t>Координационный совет по транспортному образованию при Министерстве транспорта РФ</a:t>
            </a:r>
            <a:endParaRPr lang="ru-RU" dirty="0" smtClean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215338" y="4767263"/>
            <a:ext cx="471462" cy="273844"/>
          </a:xfrm>
        </p:spPr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fld id="{E8CA16D6-9146-4073-9DF2-F7072A51EB09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3"/>
          <a:srcRect r="77344"/>
          <a:stretch>
            <a:fillRect/>
          </a:stretch>
        </p:blipFill>
        <p:spPr bwMode="auto">
          <a:xfrm>
            <a:off x="1" y="0"/>
            <a:ext cx="785785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10.10.2016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Координационный совет по транспортному образованию при Министерстве транспорта РФ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A16D6-9146-4073-9DF2-F7072A51EB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10.10.2016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Координационный совет по транспортному образованию при Министерстве транспорта РФ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A16D6-9146-4073-9DF2-F7072A51EB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10.10.2016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Координационный совет по транспортному образованию при Министерстве транспорта РФ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A16D6-9146-4073-9DF2-F7072A51EB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10.10.2016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Координационный совет по транспортному образованию при Министерстве транспорта РФ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A16D6-9146-4073-9DF2-F7072A51EB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10.10.2016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Координационный совет по транспортному образованию при Министерстве транспорта РФ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A16D6-9146-4073-9DF2-F7072A51EB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10.10.2016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Координационный совет по транспортному образованию при Министерстве транспорта РФ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A16D6-9146-4073-9DF2-F7072A51EB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10.10.2016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Координационный совет по транспортному образованию при Министерстве транспорта РФ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A16D6-9146-4073-9DF2-F7072A51EB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10.10.2016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Координационный совет по транспортному образованию при Министерстве транспорта РФ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A16D6-9146-4073-9DF2-F7072A51EB0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zoom/>
  </p:transition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Овал 22"/>
          <p:cNvSpPr/>
          <p:nvPr/>
        </p:nvSpPr>
        <p:spPr>
          <a:xfrm>
            <a:off x="5214942" y="357172"/>
            <a:ext cx="642942" cy="642942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2" name="Picture 4" descr="Картинки по запросу транспортная логистика россия"/>
          <p:cNvPicPr>
            <a:picLocks noChangeAspect="1" noChangeArrowheads="1"/>
          </p:cNvPicPr>
          <p:nvPr/>
        </p:nvPicPr>
        <p:blipFill>
          <a:blip r:embed="rId2" cstate="print">
            <a:lum contrast="-20000"/>
          </a:blip>
          <a:srcRect/>
          <a:stretch>
            <a:fillRect/>
          </a:stretch>
        </p:blipFill>
        <p:spPr bwMode="auto">
          <a:xfrm>
            <a:off x="6844278" y="3571882"/>
            <a:ext cx="1768777" cy="1687641"/>
          </a:xfrm>
          <a:prstGeom prst="rect">
            <a:avLst/>
          </a:prstGeom>
          <a:noFill/>
        </p:spPr>
      </p:pic>
      <p:sp>
        <p:nvSpPr>
          <p:cNvPr id="2056" name="AutoShape 8" descr="Картинки по запросу объемная карта россии с крымом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8" name="AutoShape 10" descr="Картинки по запросу объемная карта россии с крымом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0" name="AutoShape 12" descr="Картинки по запросу объемная карта россии с крымом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2" name="AutoShape 14" descr="Картинки по запросу объемная карта россии с крымом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500298" y="1857370"/>
            <a:ext cx="5857916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Российский университет транспорта – проект в интересах отрасли </a:t>
            </a:r>
          </a:p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и государства </a:t>
            </a:r>
            <a:endParaRPr lang="ru-RU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43306" y="1214428"/>
            <a:ext cx="3786214" cy="276999"/>
          </a:xfrm>
          <a:prstGeom prst="rect">
            <a:avLst/>
          </a:prstGeom>
          <a:noFill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Верен традициям, устремлён в будущее</a:t>
            </a:r>
            <a:endParaRPr lang="ru-RU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6" name="Подзаголовок 2"/>
          <p:cNvSpPr txBox="1">
            <a:spLocks/>
          </p:cNvSpPr>
          <p:nvPr/>
        </p:nvSpPr>
        <p:spPr>
          <a:xfrm>
            <a:off x="1500166" y="3286130"/>
            <a:ext cx="3357586" cy="12144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1600" dirty="0" smtClean="0">
                <a:solidFill>
                  <a:srgbClr val="002060"/>
                </a:solidFill>
                <a:latin typeface="Arial Narrow" pitchFamily="34" charset="0"/>
              </a:rPr>
              <a:t>Б.А. ЛЁВИН </a:t>
            </a:r>
          </a:p>
          <a:p>
            <a:pPr algn="ctr">
              <a:lnSpc>
                <a:spcPct val="150000"/>
              </a:lnSpc>
            </a:pPr>
            <a:r>
              <a:rPr lang="ru-RU" sz="1600" dirty="0" smtClean="0">
                <a:solidFill>
                  <a:srgbClr val="002060"/>
                </a:solidFill>
                <a:latin typeface="Arial Narrow" pitchFamily="34" charset="0"/>
              </a:rPr>
              <a:t>Ректор МИИТ, д.т.н., профессор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A16D6-9146-4073-9DF2-F7072A51EB09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857224" y="4786328"/>
            <a:ext cx="7715304" cy="273844"/>
          </a:xfrm>
        </p:spPr>
        <p:txBody>
          <a:bodyPr/>
          <a:lstStyle/>
          <a:p>
            <a:r>
              <a:rPr lang="ru-RU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Координационный совет по транспортному образованию </a:t>
            </a:r>
          </a:p>
          <a:p>
            <a:r>
              <a:rPr lang="ru-RU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Министерстве транспорта РФ</a:t>
            </a:r>
            <a:endParaRPr lang="ru-RU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Равнобедренный треугольник 18"/>
          <p:cNvSpPr/>
          <p:nvPr/>
        </p:nvSpPr>
        <p:spPr>
          <a:xfrm>
            <a:off x="5214942" y="785800"/>
            <a:ext cx="285752" cy="214314"/>
          </a:xfrm>
          <a:prstGeom prst="triangle">
            <a:avLst/>
          </a:prstGeom>
          <a:solidFill>
            <a:srgbClr val="0070C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Равнобедренный треугольник 19"/>
          <p:cNvSpPr/>
          <p:nvPr/>
        </p:nvSpPr>
        <p:spPr>
          <a:xfrm flipH="1" flipV="1">
            <a:off x="5357818" y="785800"/>
            <a:ext cx="357190" cy="214314"/>
          </a:xfrm>
          <a:prstGeom prst="triangle">
            <a:avLst/>
          </a:prstGeom>
          <a:solidFill>
            <a:srgbClr val="FFFF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5572132" y="785800"/>
            <a:ext cx="285752" cy="214314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5357818" y="571486"/>
            <a:ext cx="357190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072066" y="1000114"/>
            <a:ext cx="9286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РУТ-МИИТ</a:t>
            </a:r>
            <a:endParaRPr lang="ru-RU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05978"/>
            <a:ext cx="7929618" cy="436946"/>
          </a:xfrm>
        </p:spPr>
        <p:txBody>
          <a:bodyPr>
            <a:noAutofit/>
          </a:bodyPr>
          <a:lstStyle/>
          <a:p>
            <a:r>
              <a:rPr lang="ru-RU" sz="2000" dirty="0" smtClean="0"/>
              <a:t>Из постановления заседания Коллегии Минтранса РФ </a:t>
            </a:r>
            <a:r>
              <a:rPr lang="ru-RU" sz="2000" dirty="0" smtClean="0">
                <a:solidFill>
                  <a:schemeClr val="tx1"/>
                </a:solidFill>
              </a:rPr>
              <a:t>от 24.02.2016 г. № 1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785800"/>
            <a:ext cx="6429420" cy="4143404"/>
          </a:xfrm>
        </p:spPr>
        <p:txBody>
          <a:bodyPr>
            <a:normAutofit/>
          </a:bodyPr>
          <a:lstStyle/>
          <a:p>
            <a:pPr marL="0" indent="361950" algn="just">
              <a:buNone/>
            </a:pPr>
            <a:endParaRPr lang="ru-RU" dirty="0" smtClean="0"/>
          </a:p>
          <a:p>
            <a:pPr marL="0" indent="361950" algn="just">
              <a:buNone/>
            </a:pPr>
            <a:r>
              <a:rPr lang="ru-RU" dirty="0" smtClean="0"/>
              <a:t>3. Согласиться с необходимостью формирования </a:t>
            </a:r>
            <a:r>
              <a:rPr lang="ru-RU" i="1" dirty="0" smtClean="0">
                <a:solidFill>
                  <a:srgbClr val="FF0000"/>
                </a:solidFill>
              </a:rPr>
              <a:t>Национального (Российского) университета транспорта</a:t>
            </a:r>
            <a:r>
              <a:rPr lang="ru-RU" b="1" dirty="0" smtClean="0"/>
              <a:t> </a:t>
            </a:r>
            <a:r>
              <a:rPr lang="ru-RU" dirty="0" smtClean="0"/>
              <a:t>на базе Московского государственного университета путей сообщения (МИИТ) с отнесением его к ведению Минтранса России.</a:t>
            </a:r>
          </a:p>
          <a:p>
            <a:pPr marL="0" indent="361950" algn="just">
              <a:buNone/>
            </a:pPr>
            <a:r>
              <a:rPr lang="ru-RU" dirty="0" smtClean="0"/>
              <a:t>6. Разработать </a:t>
            </a:r>
            <a:r>
              <a:rPr lang="ru-RU" i="1" dirty="0" smtClean="0">
                <a:solidFill>
                  <a:srgbClr val="FF0000"/>
                </a:solidFill>
              </a:rPr>
              <a:t>проект концепции </a:t>
            </a:r>
            <a:r>
              <a:rPr lang="ru-RU" dirty="0" smtClean="0"/>
              <a:t>создания, </a:t>
            </a:r>
            <a:r>
              <a:rPr lang="ru-RU" i="1" dirty="0" smtClean="0">
                <a:solidFill>
                  <a:srgbClr val="FF0000"/>
                </a:solidFill>
              </a:rPr>
              <a:t>проект программы </a:t>
            </a:r>
            <a:r>
              <a:rPr lang="ru-RU" dirty="0" smtClean="0"/>
              <a:t>развития и </a:t>
            </a:r>
            <a:r>
              <a:rPr lang="ru-RU" i="1" dirty="0" smtClean="0">
                <a:solidFill>
                  <a:srgbClr val="FF0000"/>
                </a:solidFill>
              </a:rPr>
              <a:t>финансово-экономическое обоснование мероприятий</a:t>
            </a:r>
            <a:r>
              <a:rPr lang="ru-RU" b="1" dirty="0" smtClean="0"/>
              <a:t> </a:t>
            </a:r>
            <a:r>
              <a:rPr lang="ru-RU" dirty="0" smtClean="0"/>
              <a:t>по созданию Национального (Российского) университета транспорта на базе Московского государственного университета путей сообщения (МИИТ). </a:t>
            </a:r>
          </a:p>
          <a:p>
            <a:pPr marL="0" indent="361950" algn="just">
              <a:buNone/>
            </a:pPr>
            <a:r>
              <a:rPr lang="ru-RU" dirty="0" smtClean="0"/>
              <a:t>7. В установленном законодательством Российской Федерации порядке подготовить </a:t>
            </a:r>
            <a:r>
              <a:rPr lang="ru-RU" i="1" dirty="0" smtClean="0">
                <a:solidFill>
                  <a:srgbClr val="FF0000"/>
                </a:solidFill>
              </a:rPr>
              <a:t>проекты актов </a:t>
            </a:r>
            <a:r>
              <a:rPr lang="ru-RU" dirty="0" smtClean="0"/>
              <a:t>по созданию на базе Московского государственного университета путей сообщения (МИИТ) Национального (Российского) университета транспорта.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Координационный совет по транспортному образованию при Министерстве транспорта РФ</a:t>
            </a:r>
            <a:endParaRPr lang="ru-RU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A16D6-9146-4073-9DF2-F7072A51EB09}" type="slidenum">
              <a:rPr lang="ru-RU" smtClean="0"/>
              <a:pPr/>
              <a:t>2</a:t>
            </a:fld>
            <a:endParaRPr lang="ru-RU" dirty="0"/>
          </a:p>
        </p:txBody>
      </p:sp>
      <p:pic>
        <p:nvPicPr>
          <p:cNvPr id="9" name="Picture 4" descr="Картинки по запросу календарь отрывно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4297"/>
            <a:ext cx="812574" cy="7858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</p:pic>
      <p:sp>
        <p:nvSpPr>
          <p:cNvPr id="10" name="Прямоугольник 9"/>
          <p:cNvSpPr/>
          <p:nvPr/>
        </p:nvSpPr>
        <p:spPr>
          <a:xfrm>
            <a:off x="0" y="0"/>
            <a:ext cx="85722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24.02.2016</a:t>
            </a:r>
            <a:endParaRPr lang="ru-RU" sz="1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pic>
        <p:nvPicPr>
          <p:cNvPr id="11" name="Picture 2" descr="Картинки по запросу логотип минтранса"/>
          <p:cNvPicPr>
            <a:picLocks noChangeAspect="1" noChangeArrowheads="1"/>
          </p:cNvPicPr>
          <p:nvPr/>
        </p:nvPicPr>
        <p:blipFill>
          <a:blip r:embed="rId3" cstate="print">
            <a:lum bright="10000" contrast="10000"/>
          </a:blip>
          <a:srcRect/>
          <a:stretch>
            <a:fillRect/>
          </a:stretch>
        </p:blipFill>
        <p:spPr bwMode="auto">
          <a:xfrm>
            <a:off x="7500958" y="1142990"/>
            <a:ext cx="1214446" cy="12144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Поручение  Президента РФ В.В. Путина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000114"/>
            <a:ext cx="6072230" cy="2880129"/>
          </a:xfrm>
        </p:spPr>
        <p:txBody>
          <a:bodyPr>
            <a:normAutofit lnSpcReduction="10000"/>
          </a:bodyPr>
          <a:lstStyle/>
          <a:p>
            <a:pPr algn="just">
              <a:buBlip>
                <a:blip r:embed="rId2"/>
              </a:buBlip>
            </a:pPr>
            <a:r>
              <a:rPr lang="ru-RU" dirty="0" smtClean="0"/>
              <a:t>Поручение  Президента РФ В.В. Путина от </a:t>
            </a:r>
            <a:r>
              <a:rPr lang="ru-RU" i="1" dirty="0" smtClean="0">
                <a:solidFill>
                  <a:srgbClr val="FF0000"/>
                </a:solidFill>
              </a:rPr>
              <a:t>10.09.2016 </a:t>
            </a:r>
            <a:r>
              <a:rPr lang="ru-RU" dirty="0" smtClean="0"/>
              <a:t>года по итогам Заседания президиума Госсовета по вопросу развития внутренних водных путей. Пр-1741, п.1з Правительству Российской Федерации (отв. Медведев Д.А.):</a:t>
            </a:r>
          </a:p>
          <a:p>
            <a:pPr algn="just">
              <a:buNone/>
            </a:pPr>
            <a:endParaRPr lang="ru-RU" dirty="0" smtClean="0"/>
          </a:p>
          <a:p>
            <a:pPr indent="19050" algn="just">
              <a:buNone/>
            </a:pP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) рассмотреть вопрос о </a:t>
            </a:r>
            <a:r>
              <a:rPr lang="ru-RU" i="1" dirty="0" smtClean="0">
                <a:solidFill>
                  <a:srgbClr val="FF0000"/>
                </a:solidFill>
              </a:rPr>
              <a:t>создании Российского университета транспорта</a:t>
            </a:r>
            <a:r>
              <a:rPr lang="ru-RU" dirty="0" smtClean="0">
                <a:solidFill>
                  <a:srgbClr val="FF0000"/>
                </a:solidFill>
              </a:rPr>
              <a:t>,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подведомственного Министерству транспорта Российской Федерации, для решения задач кадрового и научного обеспечения транспортной отрасли.</a:t>
            </a:r>
          </a:p>
          <a:p>
            <a:pPr indent="19050" algn="just">
              <a:buNone/>
            </a:pPr>
            <a:endParaRPr lang="ru-RU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indent="19050" algn="just">
              <a:buNone/>
            </a:pP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Срок – </a:t>
            </a:r>
            <a:r>
              <a:rPr lang="ru-RU" i="1" dirty="0" smtClean="0">
                <a:solidFill>
                  <a:srgbClr val="FF0000"/>
                </a:solidFill>
              </a:rPr>
              <a:t>1 декабря 2016 года.</a:t>
            </a:r>
          </a:p>
          <a:p>
            <a:pPr algn="just"/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Координационный совет по транспортному образованию при Министерстве транспорта РФ</a:t>
            </a:r>
            <a:endParaRPr lang="ru-RU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A16D6-9146-4073-9DF2-F7072A51EB09}" type="slidenum">
              <a:rPr lang="ru-RU" smtClean="0"/>
              <a:pPr/>
              <a:t>3</a:t>
            </a:fld>
            <a:endParaRPr lang="ru-RU" dirty="0"/>
          </a:p>
        </p:txBody>
      </p:sp>
      <p:pic>
        <p:nvPicPr>
          <p:cNvPr id="11" name="Picture 4" descr="Картинки по запросу календарь отрывной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14297"/>
            <a:ext cx="812574" cy="7858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</p:pic>
      <p:sp>
        <p:nvSpPr>
          <p:cNvPr id="12" name="Прямоугольник 11"/>
          <p:cNvSpPr/>
          <p:nvPr/>
        </p:nvSpPr>
        <p:spPr>
          <a:xfrm>
            <a:off x="0" y="0"/>
            <a:ext cx="85722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10.09.2016</a:t>
            </a:r>
            <a:endParaRPr lang="ru-RU" sz="1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pic>
        <p:nvPicPr>
          <p:cNvPr id="24578" name="Picture 2" descr="http://xn-----6kcbvfbojnb6amoiqnsbj4r.xn--p1ai/%D1%81%D1%82%D0%B0%D1%82%D1%8C%D0%B8/UserFile/1336136963_picture_15_%D0%A8%D1%82%D0%B0%D0%BD%D0%B4%D0%B0%D1%80%D1%82-%D0%BF%D1%80%D0%B5%D0%B7%D0%B8%D0%B4%D0%B5%D0%BD%D1%82%D0%B0-%D0%A0%D0%BE%D1%81%D1%81%D0%B8%D0%B9%D1%81%D0%BA%D0%BE%D0%B9-%D0%A4%D0%B5%D0%B4%D0%B5%D1%80%D0%B0%D1%86%D0%B8%D0%B8.jpg"/>
          <p:cNvPicPr>
            <a:picLocks noChangeAspect="1" noChangeArrowheads="1"/>
          </p:cNvPicPr>
          <p:nvPr/>
        </p:nvPicPr>
        <p:blipFill>
          <a:blip r:embed="rId4" cstate="print"/>
          <a:srcRect l="6000" t="14770" r="6999" b="37636"/>
          <a:stretch>
            <a:fillRect/>
          </a:stretch>
        </p:blipFill>
        <p:spPr bwMode="auto">
          <a:xfrm>
            <a:off x="7286644" y="1142990"/>
            <a:ext cx="1500198" cy="15001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Из концепции Программы развития РУТ(МИИТ)</a:t>
            </a:r>
            <a:endParaRPr lang="ru-RU" sz="2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Координационный совет по транспортному образованию при Министерстве транспорта РФ</a:t>
            </a:r>
            <a:endParaRPr lang="ru-RU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A16D6-9146-4073-9DF2-F7072A51EB09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1000100" y="1203598"/>
            <a:ext cx="7686700" cy="3391025"/>
          </a:xfrm>
        </p:spPr>
        <p:txBody>
          <a:bodyPr/>
          <a:lstStyle/>
          <a:p>
            <a:pPr marL="0" indent="0">
              <a:buNone/>
            </a:pPr>
            <a:endParaRPr lang="ru-RU" sz="1400" dirty="0"/>
          </a:p>
          <a:p>
            <a:pPr marL="0" indent="0">
              <a:buNone/>
            </a:pPr>
            <a:endParaRPr lang="ru-RU" sz="1400" dirty="0"/>
          </a:p>
        </p:txBody>
      </p:sp>
      <p:grpSp>
        <p:nvGrpSpPr>
          <p:cNvPr id="7" name="Group 69"/>
          <p:cNvGrpSpPr/>
          <p:nvPr/>
        </p:nvGrpSpPr>
        <p:grpSpPr>
          <a:xfrm>
            <a:off x="1071538" y="1347614"/>
            <a:ext cx="7526266" cy="1367012"/>
            <a:chOff x="671486" y="1214422"/>
            <a:chExt cx="1828812" cy="1981214"/>
          </a:xfrm>
          <a:noFill/>
        </p:grpSpPr>
        <p:sp>
          <p:nvSpPr>
            <p:cNvPr id="8" name="Round Diagonal Corner Rectangle 70"/>
            <p:cNvSpPr/>
            <p:nvPr/>
          </p:nvSpPr>
          <p:spPr>
            <a:xfrm>
              <a:off x="671486" y="1214422"/>
              <a:ext cx="1828812" cy="1981214"/>
            </a:xfrm>
            <a:prstGeom prst="round2DiagRect">
              <a:avLst>
                <a:gd name="adj1" fmla="val 21111"/>
                <a:gd name="adj2" fmla="val 0"/>
              </a:avLst>
            </a:prstGeom>
            <a:grpFill/>
            <a:ln>
              <a:solidFill>
                <a:schemeClr val="bg1">
                  <a:lumMod val="8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>
                <a:latin typeface="Arial Narrow" pitchFamily="34" charset="0"/>
              </a:endParaRPr>
            </a:p>
          </p:txBody>
        </p:sp>
        <p:sp>
          <p:nvSpPr>
            <p:cNvPr id="9" name="Round Diagonal Corner Rectangle 71"/>
            <p:cNvSpPr/>
            <p:nvPr/>
          </p:nvSpPr>
          <p:spPr>
            <a:xfrm>
              <a:off x="714347" y="1257284"/>
              <a:ext cx="1732099" cy="1876441"/>
            </a:xfrm>
            <a:prstGeom prst="round2DiagRect">
              <a:avLst>
                <a:gd name="adj1" fmla="val 21111"/>
                <a:gd name="adj2" fmla="val 0"/>
              </a:avLst>
            </a:prstGeom>
            <a:grpFill/>
            <a:ln>
              <a:solidFill>
                <a:schemeClr val="bg1">
                  <a:lumMod val="8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>
                <a:latin typeface="Arial Narrow" pitchFamily="34" charset="0"/>
              </a:endParaRPr>
            </a:p>
          </p:txBody>
        </p:sp>
      </p:grpSp>
      <p:grpSp>
        <p:nvGrpSpPr>
          <p:cNvPr id="10" name="Group 69"/>
          <p:cNvGrpSpPr/>
          <p:nvPr/>
        </p:nvGrpSpPr>
        <p:grpSpPr>
          <a:xfrm flipV="1">
            <a:off x="1071538" y="2794816"/>
            <a:ext cx="7526266" cy="1848634"/>
            <a:chOff x="671486" y="1214422"/>
            <a:chExt cx="1828812" cy="1981214"/>
          </a:xfrm>
          <a:noFill/>
        </p:grpSpPr>
        <p:sp>
          <p:nvSpPr>
            <p:cNvPr id="11" name="Round Diagonal Corner Rectangle 70"/>
            <p:cNvSpPr/>
            <p:nvPr/>
          </p:nvSpPr>
          <p:spPr>
            <a:xfrm>
              <a:off x="671486" y="1214422"/>
              <a:ext cx="1828812" cy="1981214"/>
            </a:xfrm>
            <a:prstGeom prst="round2DiagRect">
              <a:avLst>
                <a:gd name="adj1" fmla="val 21111"/>
                <a:gd name="adj2" fmla="val 0"/>
              </a:avLst>
            </a:prstGeom>
            <a:grpFill/>
            <a:ln>
              <a:solidFill>
                <a:schemeClr val="bg1">
                  <a:lumMod val="8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12" name="Round Diagonal Corner Rectangle 71"/>
            <p:cNvSpPr/>
            <p:nvPr/>
          </p:nvSpPr>
          <p:spPr>
            <a:xfrm>
              <a:off x="714347" y="1257284"/>
              <a:ext cx="1732099" cy="1876441"/>
            </a:xfrm>
            <a:prstGeom prst="round2DiagRect">
              <a:avLst>
                <a:gd name="adj1" fmla="val 21111"/>
                <a:gd name="adj2" fmla="val 0"/>
              </a:avLst>
            </a:prstGeom>
            <a:grpFill/>
            <a:ln>
              <a:solidFill>
                <a:schemeClr val="bg1">
                  <a:lumMod val="8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</p:grpSp>
      <p:sp>
        <p:nvSpPr>
          <p:cNvPr id="13" name="Прямоугольник 121"/>
          <p:cNvSpPr/>
          <p:nvPr/>
        </p:nvSpPr>
        <p:spPr>
          <a:xfrm>
            <a:off x="1500166" y="1476321"/>
            <a:ext cx="684192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u="sng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Миссия РУТ(МИИТ)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– создание университета </a:t>
            </a:r>
            <a:r>
              <a:rPr lang="ru-RU" sz="1600" i="1" dirty="0" smtClean="0">
                <a:solidFill>
                  <a:srgbClr val="FF0000"/>
                </a:solidFill>
                <a:latin typeface="Arial Narrow" pitchFamily="34" charset="0"/>
              </a:rPr>
              <a:t>нового типа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в транспортной отрасли для </a:t>
            </a:r>
            <a:r>
              <a:rPr lang="ru-RU" sz="1600" i="1" dirty="0" smtClean="0">
                <a:solidFill>
                  <a:srgbClr val="FF0000"/>
                </a:solidFill>
                <a:latin typeface="Arial Narrow" pitchFamily="34" charset="0"/>
              </a:rPr>
              <a:t>комплексного решения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научных и кадровых задач, </a:t>
            </a:r>
            <a:r>
              <a:rPr lang="ru-RU" sz="1600" i="1" dirty="0" smtClean="0">
                <a:solidFill>
                  <a:srgbClr val="FF0000"/>
                </a:solidFill>
                <a:latin typeface="Arial Narrow" pitchFamily="34" charset="0"/>
              </a:rPr>
              <a:t>интегрированного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 в международное сообщество и </a:t>
            </a:r>
            <a:r>
              <a:rPr lang="ru-RU" sz="1600" i="1" dirty="0" smtClean="0">
                <a:solidFill>
                  <a:srgbClr val="FF0000"/>
                </a:solidFill>
                <a:latin typeface="Arial Narrow" pitchFamily="34" charset="0"/>
              </a:rPr>
              <a:t>занимающего ведущие позиции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в транспортной науке и образовании в России и за рубежом. </a:t>
            </a:r>
          </a:p>
          <a:p>
            <a:pPr algn="just"/>
            <a:endParaRPr lang="ru-RU" sz="1600" dirty="0" smtClean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4" name="Прямоугольник 121"/>
          <p:cNvSpPr/>
          <p:nvPr/>
        </p:nvSpPr>
        <p:spPr>
          <a:xfrm>
            <a:off x="1500166" y="3018314"/>
            <a:ext cx="657229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u="sng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Стратегическая цель</a:t>
            </a:r>
            <a:r>
              <a:rPr lang="ru-RU" sz="1600" b="1" i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развития Университета – создание </a:t>
            </a:r>
            <a:r>
              <a:rPr lang="ru-RU" sz="1600" i="1" dirty="0" smtClean="0">
                <a:solidFill>
                  <a:srgbClr val="FF0000"/>
                </a:solidFill>
                <a:latin typeface="Arial Narrow" pitchFamily="34" charset="0"/>
              </a:rPr>
              <a:t>общетранспортного научно-образовательного, исследовательского, аналитического, консалтингового, проектного и методического центра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,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 осуществляющего генерацию, системную интеграцию и трансфер знаний для транспортной отрасли, конкурентоспособного участника международного образовательного пространства, одного из мировых лидеров в сфере транспортного образования. </a:t>
            </a:r>
            <a:endParaRPr lang="ru-RU" sz="1600" dirty="0" smtClean="0">
              <a:solidFill>
                <a:schemeClr val="tx2">
                  <a:lumMod val="50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71406" y="2366189"/>
            <a:ext cx="642942" cy="642942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71406" y="2794817"/>
            <a:ext cx="285752" cy="214314"/>
          </a:xfrm>
          <a:prstGeom prst="triangle">
            <a:avLst/>
          </a:prstGeom>
          <a:solidFill>
            <a:srgbClr val="0070C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 flipH="1" flipV="1">
            <a:off x="214282" y="2794817"/>
            <a:ext cx="357190" cy="214314"/>
          </a:xfrm>
          <a:prstGeom prst="triangle">
            <a:avLst/>
          </a:prstGeom>
          <a:solidFill>
            <a:srgbClr val="FFFF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>
            <a:off x="428596" y="2794817"/>
            <a:ext cx="285752" cy="214314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бедренный треугольник 18"/>
          <p:cNvSpPr/>
          <p:nvPr/>
        </p:nvSpPr>
        <p:spPr>
          <a:xfrm>
            <a:off x="214282" y="2580503"/>
            <a:ext cx="357190" cy="214314"/>
          </a:xfrm>
          <a:prstGeom prst="triangle">
            <a:avLst/>
          </a:prstGeom>
          <a:solidFill>
            <a:schemeClr val="tx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-71470" y="3009131"/>
            <a:ext cx="9286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РУТ-МИИТ</a:t>
            </a:r>
            <a:endParaRPr lang="ru-RU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108027" y="872142"/>
            <a:ext cx="76262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ct val="20000"/>
              </a:spcBef>
              <a:buBlip>
                <a:blip r:embed="rId2"/>
              </a:buBlip>
            </a:pPr>
            <a:r>
              <a:rPr lang="ru-RU" sz="1600" dirty="0" smtClean="0">
                <a:solidFill>
                  <a:srgbClr val="002060"/>
                </a:solidFill>
                <a:latin typeface="Arial Narrow" pitchFamily="34" charset="0"/>
              </a:rPr>
              <a:t>Концепция поддержана ГК «</a:t>
            </a:r>
            <a:r>
              <a:rPr lang="ru-RU" sz="1600" dirty="0" err="1" smtClean="0">
                <a:solidFill>
                  <a:srgbClr val="002060"/>
                </a:solidFill>
                <a:latin typeface="Arial Narrow" pitchFamily="34" charset="0"/>
              </a:rPr>
              <a:t>Автодор</a:t>
            </a:r>
            <a:r>
              <a:rPr lang="ru-RU" sz="1600" dirty="0" smtClean="0">
                <a:solidFill>
                  <a:srgbClr val="002060"/>
                </a:solidFill>
                <a:latin typeface="Arial Narrow" pitchFamily="34" charset="0"/>
              </a:rPr>
              <a:t>», ГК «Аэрофлот», ОАО «</a:t>
            </a:r>
            <a:r>
              <a:rPr lang="ru-RU" sz="1600" dirty="0">
                <a:solidFill>
                  <a:srgbClr val="002060"/>
                </a:solidFill>
                <a:latin typeface="Arial Narrow" pitchFamily="34" charset="0"/>
              </a:rPr>
              <a:t>РЖД», ПАО «</a:t>
            </a:r>
            <a:r>
              <a:rPr lang="ru-RU" sz="1600" dirty="0" err="1">
                <a:solidFill>
                  <a:srgbClr val="002060"/>
                </a:solidFill>
                <a:latin typeface="Arial Narrow" pitchFamily="34" charset="0"/>
              </a:rPr>
              <a:t>Совкомфлот</a:t>
            </a:r>
            <a:r>
              <a:rPr lang="ru-RU" sz="1600" dirty="0">
                <a:solidFill>
                  <a:srgbClr val="002060"/>
                </a:solidFill>
                <a:latin typeface="Arial Narrow" pitchFamily="34" charset="0"/>
              </a:rPr>
              <a:t>».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05978"/>
            <a:ext cx="8001056" cy="43694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Проект РУТ – основа укрепления сотрудничества транспортного образования </a:t>
            </a:r>
            <a:b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и науки с производством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29058" y="785800"/>
            <a:ext cx="4143404" cy="31432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Подготовка кадров для эффективной деятельности предприятий в рамках </a:t>
            </a:r>
            <a:r>
              <a:rPr lang="ru-RU" i="1" dirty="0" smtClean="0">
                <a:solidFill>
                  <a:srgbClr val="FF0000"/>
                </a:solidFill>
              </a:rPr>
              <a:t>единой  транспортной системы РФ</a:t>
            </a:r>
          </a:p>
          <a:p>
            <a:pPr marL="0" indent="0">
              <a:buNone/>
            </a:pPr>
            <a:r>
              <a:rPr lang="ru-RU" dirty="0" smtClean="0"/>
              <a:t>Открытие </a:t>
            </a:r>
            <a:r>
              <a:rPr lang="ru-RU" i="1" dirty="0" smtClean="0">
                <a:solidFill>
                  <a:srgbClr val="FF0000"/>
                </a:solidFill>
              </a:rPr>
              <a:t>новых специальностей и направлений подготовки </a:t>
            </a:r>
            <a:r>
              <a:rPr lang="ru-RU" dirty="0" smtClean="0"/>
              <a:t>в соответствии с интересами транспорта</a:t>
            </a:r>
          </a:p>
          <a:p>
            <a:pPr marL="0" indent="0">
              <a:buNone/>
            </a:pPr>
            <a:endParaRPr lang="ru-RU" dirty="0" smtClean="0"/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</a:rPr>
              <a:t>Модернизация учебно-научной базы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</a:rPr>
              <a:t>Рост объёмов НИОКР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</a:rPr>
              <a:t>Рост мотивации и потенциала ППС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</a:rPr>
              <a:t>Привлекательность транспортного образования для талантливой молодёжи</a:t>
            </a:r>
          </a:p>
          <a:p>
            <a:pPr>
              <a:lnSpc>
                <a:spcPct val="110000"/>
              </a:lnSpc>
            </a:pPr>
            <a:endParaRPr lang="ru-RU" dirty="0" smtClean="0"/>
          </a:p>
          <a:p>
            <a:endParaRPr lang="ru-RU" i="1" dirty="0" smtClean="0">
              <a:solidFill>
                <a:srgbClr val="FF0000"/>
              </a:solidFill>
            </a:endParaRPr>
          </a:p>
          <a:p>
            <a:endParaRPr lang="ru-RU" i="1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Координационный совет по транспортному образованию при Министерстве транспорта РФ</a:t>
            </a:r>
            <a:endParaRPr lang="ru-RU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A16D6-9146-4073-9DF2-F7072A51EB09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928662" y="4061688"/>
            <a:ext cx="8001056" cy="938954"/>
          </a:xfrm>
          <a:prstGeom prst="rect">
            <a:avLst/>
          </a:prstGeom>
          <a:solidFill>
            <a:schemeClr val="bg1"/>
          </a:solidFill>
          <a:ln>
            <a:noFill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Arial Narrow" pitchFamily="34" charset="0"/>
              </a:rPr>
              <a:t>Гарантии </a:t>
            </a:r>
            <a:r>
              <a:rPr lang="ru-RU" sz="1600" i="1" dirty="0" smtClean="0">
                <a:solidFill>
                  <a:srgbClr val="FF0000"/>
                </a:solidFill>
                <a:latin typeface="Arial Narrow" pitchFamily="34" charset="0"/>
              </a:rPr>
              <a:t>повышения качества подготовки специалистов </a:t>
            </a:r>
            <a:r>
              <a:rPr lang="ru-RU" sz="1600" dirty="0" smtClean="0">
                <a:solidFill>
                  <a:srgbClr val="002060"/>
                </a:solidFill>
                <a:latin typeface="Arial Narrow" pitchFamily="34" charset="0"/>
              </a:rPr>
              <a:t>для реального сектора экономики (инновационные обучающие технологии, связь образования с наукой и производством, стимулирование для работы на транспорте и т.д.)</a:t>
            </a:r>
            <a:endParaRPr lang="ru-RU" sz="1600" dirty="0">
              <a:solidFill>
                <a:srgbClr val="002060"/>
              </a:solidFill>
              <a:latin typeface="Arial Narrow" pitchFamily="34" charset="0"/>
            </a:endParaRPr>
          </a:p>
        </p:txBody>
      </p:sp>
      <p:grpSp>
        <p:nvGrpSpPr>
          <p:cNvPr id="15" name="Group 65"/>
          <p:cNvGrpSpPr/>
          <p:nvPr/>
        </p:nvGrpSpPr>
        <p:grpSpPr>
          <a:xfrm>
            <a:off x="1000100" y="928676"/>
            <a:ext cx="2143140" cy="1367240"/>
            <a:chOff x="671486" y="1214422"/>
            <a:chExt cx="1828812" cy="1981214"/>
          </a:xfrm>
        </p:grpSpPr>
        <p:sp>
          <p:nvSpPr>
            <p:cNvPr id="16" name="Round Diagonal Corner Rectangle 66"/>
            <p:cNvSpPr/>
            <p:nvPr/>
          </p:nvSpPr>
          <p:spPr>
            <a:xfrm>
              <a:off x="671486" y="1214422"/>
              <a:ext cx="1828812" cy="1981214"/>
            </a:xfrm>
            <a:prstGeom prst="round2DiagRect">
              <a:avLst>
                <a:gd name="adj1" fmla="val 21111"/>
                <a:gd name="adj2" fmla="val 0"/>
              </a:avLst>
            </a:prstGeom>
            <a:gradFill>
              <a:gsLst>
                <a:gs pos="100000">
                  <a:schemeClr val="accent1"/>
                </a:gs>
                <a:gs pos="0">
                  <a:schemeClr val="accent2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17" name="Round Diagonal Corner Rectangle 67"/>
            <p:cNvSpPr/>
            <p:nvPr/>
          </p:nvSpPr>
          <p:spPr>
            <a:xfrm>
              <a:off x="714347" y="1257284"/>
              <a:ext cx="1732099" cy="1876441"/>
            </a:xfrm>
            <a:prstGeom prst="round2DiagRect">
              <a:avLst>
                <a:gd name="adj1" fmla="val 21111"/>
                <a:gd name="adj2" fmla="val 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 smtClean="0">
                  <a:solidFill>
                    <a:schemeClr val="tx2">
                      <a:lumMod val="75000"/>
                    </a:schemeClr>
                  </a:solidFill>
                  <a:latin typeface="Arial Narrow" pitchFamily="34" charset="0"/>
                </a:rPr>
                <a:t>Функции общетранспортного университета</a:t>
              </a:r>
              <a:endParaRPr lang="en-US" sz="1600" dirty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endParaRPr>
            </a:p>
          </p:txBody>
        </p:sp>
      </p:grpSp>
      <p:grpSp>
        <p:nvGrpSpPr>
          <p:cNvPr id="18" name="Group 65"/>
          <p:cNvGrpSpPr/>
          <p:nvPr/>
        </p:nvGrpSpPr>
        <p:grpSpPr>
          <a:xfrm>
            <a:off x="1000100" y="2490394"/>
            <a:ext cx="2143140" cy="1367240"/>
            <a:chOff x="671486" y="1214422"/>
            <a:chExt cx="1828812" cy="1981214"/>
          </a:xfrm>
        </p:grpSpPr>
        <p:sp>
          <p:nvSpPr>
            <p:cNvPr id="19" name="Round Diagonal Corner Rectangle 66"/>
            <p:cNvSpPr/>
            <p:nvPr/>
          </p:nvSpPr>
          <p:spPr>
            <a:xfrm>
              <a:off x="671486" y="1214422"/>
              <a:ext cx="1828812" cy="1981214"/>
            </a:xfrm>
            <a:prstGeom prst="round2DiagRect">
              <a:avLst>
                <a:gd name="adj1" fmla="val 21111"/>
                <a:gd name="adj2" fmla="val 0"/>
              </a:avLst>
            </a:prstGeom>
            <a:gradFill>
              <a:gsLst>
                <a:gs pos="100000">
                  <a:schemeClr val="accent1"/>
                </a:gs>
                <a:gs pos="0">
                  <a:schemeClr val="accent2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rgbClr val="FF0000"/>
                </a:solidFill>
                <a:latin typeface="Arial Narrow" pitchFamily="34" charset="0"/>
              </a:endParaRPr>
            </a:p>
          </p:txBody>
        </p:sp>
        <p:sp>
          <p:nvSpPr>
            <p:cNvPr id="20" name="Round Diagonal Corner Rectangle 67"/>
            <p:cNvSpPr/>
            <p:nvPr/>
          </p:nvSpPr>
          <p:spPr>
            <a:xfrm>
              <a:off x="714347" y="1257284"/>
              <a:ext cx="1732099" cy="1876441"/>
            </a:xfrm>
            <a:prstGeom prst="round2DiagRect">
              <a:avLst>
                <a:gd name="adj1" fmla="val 21111"/>
                <a:gd name="adj2" fmla="val 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 smtClean="0">
                  <a:solidFill>
                    <a:schemeClr val="tx2">
                      <a:lumMod val="75000"/>
                    </a:schemeClr>
                  </a:solidFill>
                  <a:latin typeface="Arial Narrow" pitchFamily="34" charset="0"/>
                </a:rPr>
                <a:t>Инструменты реализации</a:t>
              </a:r>
              <a:endParaRPr lang="en-US" sz="1600" dirty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endParaRPr>
            </a:p>
          </p:txBody>
        </p:sp>
      </p:grpSp>
      <p:sp>
        <p:nvSpPr>
          <p:cNvPr id="21" name="Стрелка вниз 20"/>
          <p:cNvSpPr/>
          <p:nvPr/>
        </p:nvSpPr>
        <p:spPr>
          <a:xfrm rot="16200000">
            <a:off x="3327820" y="821804"/>
            <a:ext cx="440028" cy="653772"/>
          </a:xfrm>
          <a:prstGeom prst="downArrow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>
            <a:off x="7858148" y="857238"/>
            <a:ext cx="714380" cy="3143272"/>
          </a:xfrm>
          <a:prstGeom prst="downArrow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6708" y="2932491"/>
            <a:ext cx="68262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6708" y="1707654"/>
            <a:ext cx="68262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Роль и место РУТ(МИИТ) в реализации Транспортной Стратегии РФ</a:t>
            </a:r>
            <a:endParaRPr lang="ru-RU" sz="2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Координационный совет по транспортному образованию при Министерстве транспорта РФ</a:t>
            </a:r>
            <a:endParaRPr lang="ru-RU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A16D6-9146-4073-9DF2-F7072A51EB09}" type="slidenum">
              <a:rPr lang="ru-RU" smtClean="0"/>
              <a:pPr/>
              <a:t>6</a:t>
            </a:fld>
            <a:endParaRPr lang="ru-RU" dirty="0"/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3306" y="785800"/>
            <a:ext cx="2768352" cy="276835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143372" y="1779662"/>
            <a:ext cx="184247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РУТ(МИИТ)</a:t>
            </a:r>
          </a:p>
          <a:p>
            <a:pPr algn="ctr"/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м</a:t>
            </a:r>
            <a:r>
              <a:rPr lang="ru-RU" sz="14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ежтранспортные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</a:p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связи</a:t>
            </a:r>
            <a:endParaRPr lang="ru-RU" sz="1400" b="1" dirty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8662" y="785800"/>
            <a:ext cx="41434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1400" b="1" kern="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Современные </a:t>
            </a:r>
            <a:r>
              <a:rPr lang="ru-RU" sz="1400" b="1" kern="0" dirty="0" smtClean="0">
                <a:solidFill>
                  <a:srgbClr val="FF0000"/>
                </a:solidFill>
                <a:latin typeface="Arial Narrow" pitchFamily="34" charset="0"/>
              </a:rPr>
              <a:t>инженерные компетенции</a:t>
            </a:r>
            <a:r>
              <a:rPr lang="ru-RU" sz="1400" b="1" kern="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; </a:t>
            </a:r>
          </a:p>
          <a:p>
            <a:pPr lvl="0" algn="just"/>
            <a:r>
              <a:rPr lang="ru-RU" sz="1400" b="1" kern="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навыки, связанные с эксплуатацией </a:t>
            </a:r>
          </a:p>
          <a:p>
            <a:pPr lvl="0" algn="just"/>
            <a:r>
              <a:rPr lang="ru-RU" sz="1400" b="1" kern="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транспортных средств, транспортной </a:t>
            </a:r>
          </a:p>
          <a:p>
            <a:pPr lvl="0" algn="just"/>
            <a:r>
              <a:rPr lang="ru-RU" sz="1400" b="1" kern="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безопасностью, соблюдением </a:t>
            </a:r>
          </a:p>
          <a:p>
            <a:pPr lvl="0" algn="just"/>
            <a:r>
              <a:rPr lang="ru-RU" sz="1400" b="1" kern="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требований конвенций</a:t>
            </a:r>
          </a:p>
          <a:p>
            <a:pPr algn="just"/>
            <a:endParaRPr lang="ru-RU" sz="1400" b="1" dirty="0">
              <a:latin typeface="Arial Narrow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43504" y="785800"/>
            <a:ext cx="378621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b="1" kern="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Научное обеспечение развития </a:t>
            </a:r>
          </a:p>
          <a:p>
            <a:pPr algn="r"/>
            <a:r>
              <a:rPr lang="ru-RU" sz="1400" b="1" kern="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транспорта в России </a:t>
            </a:r>
          </a:p>
          <a:p>
            <a:pPr algn="r"/>
            <a:r>
              <a:rPr lang="ru-RU" sz="1400" b="1" kern="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как </a:t>
            </a:r>
            <a:r>
              <a:rPr lang="ru-RU" sz="1400" b="1" kern="0" dirty="0" smtClean="0">
                <a:solidFill>
                  <a:srgbClr val="FF0000"/>
                </a:solidFill>
                <a:latin typeface="Arial Narrow" pitchFamily="34" charset="0"/>
              </a:rPr>
              <a:t>единой сети</a:t>
            </a:r>
          </a:p>
        </p:txBody>
      </p:sp>
      <p:sp>
        <p:nvSpPr>
          <p:cNvPr id="9" name="Стрелка вниз 8"/>
          <p:cNvSpPr/>
          <p:nvPr/>
        </p:nvSpPr>
        <p:spPr>
          <a:xfrm rot="3092952">
            <a:off x="2932374" y="2072660"/>
            <a:ext cx="714380" cy="718637"/>
          </a:xfrm>
          <a:prstGeom prst="downArrow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928662" y="2616645"/>
            <a:ext cx="335758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400" b="1" kern="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Единая методология </a:t>
            </a:r>
          </a:p>
          <a:p>
            <a:pPr lvl="0"/>
            <a:r>
              <a:rPr lang="ru-RU" sz="1400" b="1" kern="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подготовки </a:t>
            </a:r>
            <a:r>
              <a:rPr lang="ru-RU" sz="1400" b="1" kern="0" dirty="0" smtClean="0">
                <a:solidFill>
                  <a:srgbClr val="FF0000"/>
                </a:solidFill>
                <a:latin typeface="Arial Narrow" pitchFamily="34" charset="0"/>
              </a:rPr>
              <a:t>транспортников нового поколения</a:t>
            </a:r>
            <a:r>
              <a:rPr lang="ru-RU" sz="1400" b="1" kern="0" dirty="0" smtClean="0">
                <a:solidFill>
                  <a:sysClr val="windowText" lastClr="000000"/>
                </a:solidFill>
                <a:latin typeface="Arial Narrow" pitchFamily="34" charset="0"/>
              </a:rPr>
              <a:t>, </a:t>
            </a:r>
            <a:r>
              <a:rPr lang="ru-RU" sz="1400" b="1" kern="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обладающих требуемыми компетенциями</a:t>
            </a:r>
            <a:r>
              <a:rPr lang="ru-RU" sz="1400" b="1" kern="0" dirty="0" smtClean="0">
                <a:solidFill>
                  <a:sysClr val="windowText" lastClr="000000"/>
                </a:solidFill>
                <a:latin typeface="Arial Narrow" pitchFamily="34" charset="0"/>
              </a:rPr>
              <a:t>, </a:t>
            </a:r>
            <a:r>
              <a:rPr lang="ru-RU" sz="1400" b="1" kern="0" dirty="0" smtClean="0">
                <a:solidFill>
                  <a:srgbClr val="FF0000"/>
                </a:solidFill>
                <a:latin typeface="Arial Narrow" pitchFamily="34" charset="0"/>
              </a:rPr>
              <a:t>как по видам транспорта, так и по обеспечению их взаимодействия.</a:t>
            </a:r>
          </a:p>
        </p:txBody>
      </p:sp>
      <p:sp>
        <p:nvSpPr>
          <p:cNvPr id="12" name="Стрелка вниз 11"/>
          <p:cNvSpPr/>
          <p:nvPr/>
        </p:nvSpPr>
        <p:spPr>
          <a:xfrm rot="17991814">
            <a:off x="6502348" y="1968443"/>
            <a:ext cx="714380" cy="756369"/>
          </a:xfrm>
          <a:prstGeom prst="downArrow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5929322" y="3047532"/>
            <a:ext cx="292895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b="1" kern="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Конкурентные на мировом уровне </a:t>
            </a:r>
            <a:r>
              <a:rPr lang="ru-RU" sz="1400" b="1" kern="0" dirty="0" smtClean="0">
                <a:solidFill>
                  <a:srgbClr val="FF0000"/>
                </a:solidFill>
                <a:latin typeface="Arial Narrow" pitchFamily="34" charset="0"/>
              </a:rPr>
              <a:t>импортозамещающие технологии</a:t>
            </a:r>
            <a:r>
              <a:rPr lang="ru-RU" sz="1400" b="1" kern="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, </a:t>
            </a:r>
          </a:p>
          <a:p>
            <a:pPr algn="r"/>
            <a:r>
              <a:rPr lang="ru-RU" sz="1400" b="1" kern="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технические средства </a:t>
            </a:r>
          </a:p>
        </p:txBody>
      </p:sp>
      <p:sp>
        <p:nvSpPr>
          <p:cNvPr id="14" name="Стрелка вниз 13"/>
          <p:cNvSpPr/>
          <p:nvPr/>
        </p:nvSpPr>
        <p:spPr>
          <a:xfrm>
            <a:off x="4572000" y="2643188"/>
            <a:ext cx="928694" cy="1357322"/>
          </a:xfrm>
          <a:prstGeom prst="downArrow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285852" y="3929072"/>
            <a:ext cx="764386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b="1" kern="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Системное кадровое и научное сопровождение </a:t>
            </a:r>
            <a:r>
              <a:rPr lang="ru-RU" sz="1400" b="1" kern="0" dirty="0" smtClean="0">
                <a:solidFill>
                  <a:srgbClr val="FF0000"/>
                </a:solidFill>
                <a:latin typeface="Arial Narrow" pitchFamily="34" charset="0"/>
              </a:rPr>
              <a:t>государственных программ развития транспорта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b="1" kern="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Ликвидация</a:t>
            </a:r>
            <a:r>
              <a:rPr lang="ru-RU" sz="1400" b="1" kern="0" dirty="0" smtClean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ru-RU" sz="1400" b="1" kern="0" dirty="0" smtClean="0">
                <a:solidFill>
                  <a:srgbClr val="FF0000"/>
                </a:solidFill>
                <a:latin typeface="Arial Narrow" pitchFamily="34" charset="0"/>
              </a:rPr>
              <a:t>«узких мест» </a:t>
            </a:r>
            <a:r>
              <a:rPr lang="ru-RU" sz="1400" b="1" kern="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во взаимодействии видов транспорта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b="1" kern="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Управление </a:t>
            </a:r>
            <a:r>
              <a:rPr lang="ru-RU" sz="1400" b="1" kern="0" dirty="0" smtClean="0">
                <a:solidFill>
                  <a:srgbClr val="FF0000"/>
                </a:solidFill>
                <a:latin typeface="Arial Narrow" pitchFamily="34" charset="0"/>
              </a:rPr>
              <a:t>единым </a:t>
            </a:r>
            <a:r>
              <a:rPr lang="ru-RU" sz="1400" b="1" kern="0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транспортным комплексом</a:t>
            </a:r>
            <a:endParaRPr lang="ru-RU" sz="1400" b="1" kern="0" dirty="0">
              <a:solidFill>
                <a:schemeClr val="tx2">
                  <a:lumMod val="50000"/>
                </a:schemeClr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05978"/>
            <a:ext cx="7929618" cy="436946"/>
          </a:xfrm>
        </p:spPr>
        <p:txBody>
          <a:bodyPr>
            <a:noAutofit/>
          </a:bodyPr>
          <a:lstStyle/>
          <a:p>
            <a:r>
              <a:rPr lang="ru-RU" sz="2000" dirty="0"/>
              <a:t>Задачи РУТ(МИИТ) </a:t>
            </a:r>
            <a:r>
              <a:rPr lang="ru-RU" sz="2000" dirty="0" smtClean="0"/>
              <a:t>как единого </a:t>
            </a:r>
            <a:r>
              <a:rPr lang="ru-RU" sz="2000" dirty="0"/>
              <a:t>научно-образовательного </a:t>
            </a:r>
            <a:r>
              <a:rPr lang="ru-RU" sz="2000" dirty="0" smtClean="0"/>
              <a:t>центра</a:t>
            </a:r>
            <a:endParaRPr lang="ru-RU" sz="2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Координационный совет по транспортному образованию при Министерстве транспорта РФ</a:t>
            </a:r>
            <a:endParaRPr lang="ru-RU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A16D6-9146-4073-9DF2-F7072A51EB09}" type="slidenum">
              <a:rPr lang="ru-RU" smtClean="0"/>
              <a:pPr/>
              <a:t>7</a:t>
            </a:fld>
            <a:endParaRPr lang="ru-RU" dirty="0"/>
          </a:p>
        </p:txBody>
      </p:sp>
      <p:grpSp>
        <p:nvGrpSpPr>
          <p:cNvPr id="7" name="Group 65"/>
          <p:cNvGrpSpPr/>
          <p:nvPr/>
        </p:nvGrpSpPr>
        <p:grpSpPr>
          <a:xfrm flipV="1">
            <a:off x="1016596" y="1291101"/>
            <a:ext cx="7875883" cy="3433706"/>
            <a:chOff x="671486" y="1214422"/>
            <a:chExt cx="1828812" cy="1981214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grpSpPr>
        <p:sp>
          <p:nvSpPr>
            <p:cNvPr id="8" name="Round Diagonal Corner Rectangle 66"/>
            <p:cNvSpPr/>
            <p:nvPr/>
          </p:nvSpPr>
          <p:spPr>
            <a:xfrm>
              <a:off x="671486" y="1214422"/>
              <a:ext cx="1828812" cy="1981214"/>
            </a:xfrm>
            <a:prstGeom prst="round2DiagRect">
              <a:avLst>
                <a:gd name="adj1" fmla="val 21111"/>
                <a:gd name="adj2" fmla="val 0"/>
              </a:avLst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9" name="Round Diagonal Corner Rectangle 67"/>
            <p:cNvSpPr/>
            <p:nvPr/>
          </p:nvSpPr>
          <p:spPr>
            <a:xfrm>
              <a:off x="714347" y="1257284"/>
              <a:ext cx="1732099" cy="1876441"/>
            </a:xfrm>
            <a:prstGeom prst="round2DiagRect">
              <a:avLst>
                <a:gd name="adj1" fmla="val 21111"/>
                <a:gd name="adj2" fmla="val 0"/>
              </a:avLst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</p:grpSp>
      <p:sp>
        <p:nvSpPr>
          <p:cNvPr id="13" name="Объект 2"/>
          <p:cNvSpPr txBox="1">
            <a:spLocks/>
          </p:cNvSpPr>
          <p:nvPr/>
        </p:nvSpPr>
        <p:spPr>
          <a:xfrm>
            <a:off x="1403648" y="1571619"/>
            <a:ext cx="7200800" cy="3143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45915" y="1175461"/>
            <a:ext cx="754656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 smtClean="0"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мультимодальным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 перевозкам;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государственно-частному партнерству;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развитию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региональных и городских транспортных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систем;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транспортной безопасности;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обустройству границы;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транспортному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строительству, праву и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экономике;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выявлению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конкурентных преимуществ страны на мировом рынке транспортных услуг, взаимодействию в рамках интеграционных межгосударственных объединений; </a:t>
            </a:r>
            <a:endParaRPr lang="ru-RU" sz="1600" dirty="0" smtClean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созданию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научно-образовательных центров национального и мирового уровня в сфере инженерных задач и подготовки по направлениям аэронавигации, техники, техники и технологии водного и наземного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транспорта;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сохранению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и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развитию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подготовки специалистов экономического и юридического профилей для транспортного комплекса страны.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827584" y="706327"/>
            <a:ext cx="76262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ct val="20000"/>
              </a:spcBef>
              <a:buBlip>
                <a:blip r:embed="rId2"/>
              </a:buBlip>
            </a:pPr>
            <a:r>
              <a:rPr lang="ru-RU" sz="1600" i="1" dirty="0" smtClean="0">
                <a:solidFill>
                  <a:srgbClr val="FF0000"/>
                </a:solidFill>
                <a:latin typeface="Arial Narrow" pitchFamily="34" charset="0"/>
              </a:rPr>
              <a:t>Общесистемные перспективные задачи</a:t>
            </a:r>
            <a:r>
              <a:rPr lang="ru-RU" sz="1600" dirty="0" smtClean="0">
                <a:solidFill>
                  <a:srgbClr val="002060"/>
                </a:solidFill>
                <a:latin typeface="Arial Narrow" pitchFamily="34" charset="0"/>
              </a:rPr>
              <a:t>, включая создание новых направлений подготовки по: </a:t>
            </a:r>
            <a:endParaRPr lang="ru-RU" sz="1600" dirty="0">
              <a:solidFill>
                <a:srgbClr val="00206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765</TotalTime>
  <Words>584</Words>
  <Application>Microsoft Office PowerPoint</Application>
  <PresentationFormat>Экран (16:9)</PresentationFormat>
  <Paragraphs>84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Arial Narrow</vt:lpstr>
      <vt:lpstr>Calibri</vt:lpstr>
      <vt:lpstr>Wingdings</vt:lpstr>
      <vt:lpstr>Тема Office</vt:lpstr>
      <vt:lpstr>Презентация PowerPoint</vt:lpstr>
      <vt:lpstr>Из постановления заседания Коллегии Минтранса РФ от 24.02.2016 г. № 1</vt:lpstr>
      <vt:lpstr>Поручение  Президента РФ В.В. Путина</vt:lpstr>
      <vt:lpstr>Из концепции Программы развития РУТ(МИИТ)</vt:lpstr>
      <vt:lpstr>Проект РУТ – основа укрепления сотрудничества транспортного образования  и науки с производством</vt:lpstr>
      <vt:lpstr>Роль и место РУТ(МИИТ) в реализации Транспортной Стратегии РФ</vt:lpstr>
      <vt:lpstr>Задачи РУТ(МИИТ) как единого научно-образовательного центра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Андрей Николаевич</cp:lastModifiedBy>
  <cp:revision>91</cp:revision>
  <dcterms:created xsi:type="dcterms:W3CDTF">2016-10-08T05:56:05Z</dcterms:created>
  <dcterms:modified xsi:type="dcterms:W3CDTF">2016-10-25T09:45:23Z</dcterms:modified>
</cp:coreProperties>
</file>